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4e218f2c6e4540" /><Relationship Type="http://schemas.openxmlformats.org/officeDocument/2006/relationships/extended-properties" Target="/docProps/app.xml" Id="Rb6f73048f3bf409f" /><Relationship Type="http://schemas.openxmlformats.org/officeDocument/2006/relationships/officeDocument" Target="/ppt/presentation.xml" Id="Rf96650a001674e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dfadea8ab943af"/>
  </p:sldMasterIdLst>
  <p:notesMasterIdLst>
    <p:notesMasterId xmlns:r="http://schemas.openxmlformats.org/officeDocument/2006/relationships" r:id="R38fda72d63494f93"/>
  </p:notesMasterIdLst>
  <p:sldIdLst>
    <p:sldId xmlns:r="http://schemas.openxmlformats.org/officeDocument/2006/relationships" id="256" r:id="Re3ae1ff3199d468b"/>
    <p:sldId xmlns:r="http://schemas.openxmlformats.org/officeDocument/2006/relationships" id="257" r:id="R29589d31ad8b4178"/>
    <p:sldId xmlns:r="http://schemas.openxmlformats.org/officeDocument/2006/relationships" id="258" r:id="R28807001cd6143bf"/>
    <p:sldId xmlns:r="http://schemas.openxmlformats.org/officeDocument/2006/relationships" id="259" r:id="Rd31cafec48c54fdd"/>
    <p:sldId xmlns:r="http://schemas.openxmlformats.org/officeDocument/2006/relationships" id="260" r:id="Rf2222f012d9646c2"/>
    <p:sldId xmlns:r="http://schemas.openxmlformats.org/officeDocument/2006/relationships" id="261" r:id="R4e19f161d48c45e7"/>
    <p:sldId xmlns:r="http://schemas.openxmlformats.org/officeDocument/2006/relationships" id="262" r:id="R30a045641d7a4898"/>
    <p:sldId xmlns:r="http://schemas.openxmlformats.org/officeDocument/2006/relationships" id="263" r:id="R8ba8a6cebe804d88"/>
    <p:sldId xmlns:r="http://schemas.openxmlformats.org/officeDocument/2006/relationships" id="264" r:id="R0c1a10e66c2c4e29"/>
    <p:sldId xmlns:r="http://schemas.openxmlformats.org/officeDocument/2006/relationships" id="265" r:id="R06aee75504dd4b7a"/>
    <p:sldId xmlns:r="http://schemas.openxmlformats.org/officeDocument/2006/relationships" id="266" r:id="R3707b38294674040"/>
    <p:sldId xmlns:r="http://schemas.openxmlformats.org/officeDocument/2006/relationships" id="267" r:id="R1a3d8ac47a05496f"/>
    <p:sldId xmlns:r="http://schemas.openxmlformats.org/officeDocument/2006/relationships" id="268" r:id="Rafab4c0bbd7e46f3"/>
    <p:sldId xmlns:r="http://schemas.openxmlformats.org/officeDocument/2006/relationships" id="269" r:id="Rf0565c9aa43a4897"/>
    <p:sldId xmlns:r="http://schemas.openxmlformats.org/officeDocument/2006/relationships" id="270" r:id="Re490733811394c4f"/>
    <p:sldId xmlns:r="http://schemas.openxmlformats.org/officeDocument/2006/relationships" id="271" r:id="R1e042875513d443f"/>
    <p:sldId xmlns:r="http://schemas.openxmlformats.org/officeDocument/2006/relationships" id="272" r:id="R3c07a7c953eb4d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f54532526d4656" /><Relationship Type="http://schemas.openxmlformats.org/officeDocument/2006/relationships/slideMaster" Target="/ppt/slideMasters/slideMaster1.xml" Id="Rbedfadea8ab943af" /><Relationship Type="http://schemas.openxmlformats.org/officeDocument/2006/relationships/notesMaster" Target="/ppt/notesMasters/notesMaster1.xml" Id="R38fda72d63494f93" /><Relationship Type="http://schemas.openxmlformats.org/officeDocument/2006/relationships/presProps" Target="/ppt/presProps.xml" Id="Rd30a343177084ba5" /><Relationship Type="http://schemas.openxmlformats.org/officeDocument/2006/relationships/tableStyles" Target="/ppt/tableStyles.xml" Id="R152378b18c334605" /><Relationship Type="http://schemas.openxmlformats.org/officeDocument/2006/relationships/slide" Target="/ppt/slides/slide1.xml" Id="Re3ae1ff3199d468b" /><Relationship Type="http://schemas.openxmlformats.org/officeDocument/2006/relationships/slide" Target="/ppt/slides/slide2.xml" Id="R29589d31ad8b4178" /><Relationship Type="http://schemas.openxmlformats.org/officeDocument/2006/relationships/slide" Target="/ppt/slides/slide3.xml" Id="R28807001cd6143bf" /><Relationship Type="http://schemas.openxmlformats.org/officeDocument/2006/relationships/slide" Target="/ppt/slides/slide4.xml" Id="Rd31cafec48c54fdd" /><Relationship Type="http://schemas.openxmlformats.org/officeDocument/2006/relationships/slide" Target="/ppt/slides/slide5.xml" Id="Rf2222f012d9646c2" /><Relationship Type="http://schemas.openxmlformats.org/officeDocument/2006/relationships/slide" Target="/ppt/slides/slide6.xml" Id="R4e19f161d48c45e7" /><Relationship Type="http://schemas.openxmlformats.org/officeDocument/2006/relationships/slide" Target="/ppt/slides/slide7.xml" Id="R30a045641d7a4898" /><Relationship Type="http://schemas.openxmlformats.org/officeDocument/2006/relationships/slide" Target="/ppt/slides/slide8.xml" Id="R8ba8a6cebe804d88" /><Relationship Type="http://schemas.openxmlformats.org/officeDocument/2006/relationships/slide" Target="/ppt/slides/slide9.xml" Id="R0c1a10e66c2c4e29" /><Relationship Type="http://schemas.openxmlformats.org/officeDocument/2006/relationships/slide" Target="/ppt/slides/slide10.xml" Id="R06aee75504dd4b7a" /><Relationship Type="http://schemas.openxmlformats.org/officeDocument/2006/relationships/slide" Target="/ppt/slides/slide11.xml" Id="R3707b38294674040" /><Relationship Type="http://schemas.openxmlformats.org/officeDocument/2006/relationships/slide" Target="/ppt/slides/slide12.xml" Id="R1a3d8ac47a05496f" /><Relationship Type="http://schemas.openxmlformats.org/officeDocument/2006/relationships/slide" Target="/ppt/slides/slide13.xml" Id="Rafab4c0bbd7e46f3" /><Relationship Type="http://schemas.openxmlformats.org/officeDocument/2006/relationships/slide" Target="/ppt/slides/slide14.xml" Id="Rf0565c9aa43a4897" /><Relationship Type="http://schemas.openxmlformats.org/officeDocument/2006/relationships/slide" Target="/ppt/slides/slide15.xml" Id="Re490733811394c4f" /><Relationship Type="http://schemas.openxmlformats.org/officeDocument/2006/relationships/slide" Target="/ppt/slides/slide16.xml" Id="R1e042875513d443f" /><Relationship Type="http://schemas.openxmlformats.org/officeDocument/2006/relationships/slide" Target="/ppt/slides/slide17.xml" Id="R3c07a7c953eb4d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0f60e884a543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f68d5652974835" /><Relationship Type="http://schemas.openxmlformats.org/officeDocument/2006/relationships/notesMaster" Target="/ppt/notesMasters/notesMaster1.xml" Id="Re39a825a92b34c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74598181ddd415f" /><Relationship Type="http://schemas.openxmlformats.org/officeDocument/2006/relationships/notesMaster" Target="/ppt/notesMasters/notesMaster1.xml" Id="R6e10991bb68541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0ace4a232c45f1" /><Relationship Type="http://schemas.openxmlformats.org/officeDocument/2006/relationships/notesMaster" Target="/ppt/notesMasters/notesMaster1.xml" Id="Ref23be22ca9c48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9d4f96b92ac41b7" /><Relationship Type="http://schemas.openxmlformats.org/officeDocument/2006/relationships/notesMaster" Target="/ppt/notesMasters/notesMaster1.xml" Id="Rdc6ad5c0294446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a3e31ac306e4180" /><Relationship Type="http://schemas.openxmlformats.org/officeDocument/2006/relationships/notesMaster" Target="/ppt/notesMasters/notesMaster1.xml" Id="R0a30505c09b14f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38c3f1fc684409" /><Relationship Type="http://schemas.openxmlformats.org/officeDocument/2006/relationships/notesMaster" Target="/ppt/notesMasters/notesMaster1.xml" Id="Rf1fb2675972c40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b80dc7159747eb" /><Relationship Type="http://schemas.openxmlformats.org/officeDocument/2006/relationships/notesMaster" Target="/ppt/notesMasters/notesMaster1.xml" Id="Rdb611659d67548d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bddda1824b4818" /><Relationship Type="http://schemas.openxmlformats.org/officeDocument/2006/relationships/notesMaster" Target="/ppt/notesMasters/notesMaster1.xml" Id="Rf2f913936b284c2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e84799f5034c89" /><Relationship Type="http://schemas.openxmlformats.org/officeDocument/2006/relationships/notesMaster" Target="/ppt/notesMasters/notesMaster1.xml" Id="Rf0a569ca223b48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74f577b65c4e66" /><Relationship Type="http://schemas.openxmlformats.org/officeDocument/2006/relationships/notesMaster" Target="/ppt/notesMasters/notesMaster1.xml" Id="Rb9da3d1fd5fb45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8e511d2912b4735" /><Relationship Type="http://schemas.openxmlformats.org/officeDocument/2006/relationships/notesMaster" Target="/ppt/notesMasters/notesMaster1.xml" Id="R3655a0fa5af6461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fb413ba0074070" /><Relationship Type="http://schemas.openxmlformats.org/officeDocument/2006/relationships/notesMaster" Target="/ppt/notesMasters/notesMaster1.xml" Id="Rb0409d981dbe481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c8371b95dcf40e1" /><Relationship Type="http://schemas.openxmlformats.org/officeDocument/2006/relationships/notesMaster" Target="/ppt/notesMasters/notesMaster1.xml" Id="R897280395f68477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20d7258724e4b14" /><Relationship Type="http://schemas.openxmlformats.org/officeDocument/2006/relationships/notesMaster" Target="/ppt/notesMasters/notesMaster1.xml" Id="R208b17653575467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03bb4687e2a41d5" /><Relationship Type="http://schemas.openxmlformats.org/officeDocument/2006/relationships/notesMaster" Target="/ppt/notesMasters/notesMaster1.xml" Id="R1120b636a5164c0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e4d9852c8094bc2" /><Relationship Type="http://schemas.openxmlformats.org/officeDocument/2006/relationships/notesMaster" Target="/ppt/notesMasters/notesMaster1.xml" Id="R23f0aea0cb2b43a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350f714ba204cd7" /><Relationship Type="http://schemas.openxmlformats.org/officeDocument/2006/relationships/notesMaster" Target="/ppt/notesMasters/notesMaster1.xml" Id="R634781513b16414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cover artwork generated with OpenAI ImageGen for this deck.</a:t>
            </a:r>
          </a:p>
          <a:p xmlns:a="http://schemas.openxmlformats.org/drawingml/2006/main">
            <a:r>
              <a:t>- BlackChain Collective logo supplied by user from existing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Howard University engagement is presented as a proposed strategy, not a confirmed partnership.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activation artwork generated with OpenAI ImageGen for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Black In Web3 Tour Washington, D.C. Activation Budget, supplied by user.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Full ecosystem uses listed in the supplied activation budget.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In-kind target from the supplied activation budget.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No external claims; strategy and framing developed for BlackChain Collective.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Research structure reflects the user's prior sponsorship research direction.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cover artwork generated with OpenAI ImageGen for this deck.</a:t>
            </a:r>
          </a:p>
          <a:p xmlns:a="http://schemas.openxmlformats.org/drawingml/2006/main">
            <a:r>
              <a:t>- BlackChain Collective logo supplied by user from existing brand assets.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2741cb6ad34e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d2c9ae81b648fa" /><Relationship Type="http://schemas.openxmlformats.org/officeDocument/2006/relationships/slideLayout" Target="/ppt/slideLayouts/slideLayout1.xml" Id="R089eefe674d147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9eefe674d147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5fe597b904984" /><Relationship Type="http://schemas.openxmlformats.org/officeDocument/2006/relationships/image" Target="/ppt/media/image.png" Id="R96b3a10aafad4378" /><Relationship Type="http://schemas.openxmlformats.org/officeDocument/2006/relationships/image" Target="/ppt/media/image2.png" Id="Rc3f1270d090e4b08" /><Relationship Type="http://schemas.openxmlformats.org/officeDocument/2006/relationships/notesSlide" Target="/ppt/notesSlides/notesSlide1.xml" Id="R9fe7809588e042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97d88ee574e3d" /><Relationship Type="http://schemas.openxmlformats.org/officeDocument/2006/relationships/image" Target="/ppt/media/image3.png" Id="R5756fed6777d4465" /><Relationship Type="http://schemas.openxmlformats.org/officeDocument/2006/relationships/image" Target="/ppt/media/image.jpeg" Id="R401e0ddaebe24eef" /><Relationship Type="http://schemas.openxmlformats.org/officeDocument/2006/relationships/notesSlide" Target="/ppt/notesSlides/notesSlide2.xml" Id="R9b3e980cb36242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ba262be55241ab" /><Relationship Type="http://schemas.openxmlformats.org/officeDocument/2006/relationships/image" Target="/ppt/media/image4.png" Id="Rb2b61f1d24604bc4" /><Relationship Type="http://schemas.openxmlformats.org/officeDocument/2006/relationships/notesSlide" Target="/ppt/notesSlides/notesSlide3.xml" Id="R0c28a96b742e4ee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476b5745ec419c" /><Relationship Type="http://schemas.openxmlformats.org/officeDocument/2006/relationships/image" Target="/ppt/media/image5.png" Id="Rc85605f34a024075" /><Relationship Type="http://schemas.openxmlformats.org/officeDocument/2006/relationships/image" Target="/ppt/media/image2.jpeg" Id="R579bc6dcdcb648c4" /><Relationship Type="http://schemas.openxmlformats.org/officeDocument/2006/relationships/notesSlide" Target="/ppt/notesSlides/notesSlide4.xml" Id="R30137f058ddf4fc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4568143654c29" /><Relationship Type="http://schemas.openxmlformats.org/officeDocument/2006/relationships/image" Target="/ppt/media/image6.png" Id="R19bbbb3ff79846b0" /><Relationship Type="http://schemas.openxmlformats.org/officeDocument/2006/relationships/image" Target="/ppt/media/image7.png" Id="R650ef5cb79054a22" /><Relationship Type="http://schemas.openxmlformats.org/officeDocument/2006/relationships/notesSlide" Target="/ppt/notesSlides/notesSlide5.xml" Id="R374280e7e4694e0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2d663139d4040" /><Relationship Type="http://schemas.openxmlformats.org/officeDocument/2006/relationships/image" Target="/ppt/media/image8.png" Id="R6635b540eb594c3d" /><Relationship Type="http://schemas.openxmlformats.org/officeDocument/2006/relationships/notesSlide" Target="/ppt/notesSlides/notesSlide6.xml" Id="R3c23e3ec9d1344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3bacf201e04ca3" /><Relationship Type="http://schemas.openxmlformats.org/officeDocument/2006/relationships/image" Target="/ppt/media/image9.png" Id="R2f275d56e9c84de2" /><Relationship Type="http://schemas.openxmlformats.org/officeDocument/2006/relationships/image" Target="/ppt/media/image3.jpeg" Id="R9266f55c8c27461b" /><Relationship Type="http://schemas.openxmlformats.org/officeDocument/2006/relationships/notesSlide" Target="/ppt/notesSlides/notesSlide7.xml" Id="Re1a09d33938146e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6797054bf4362" /><Relationship Type="http://schemas.openxmlformats.org/officeDocument/2006/relationships/image" Target="/ppt/media/image10.png" Id="R031aaef3fb93499e" /><Relationship Type="http://schemas.openxmlformats.org/officeDocument/2006/relationships/notesSlide" Target="/ppt/notesSlides/notesSlide8.xml" Id="R24ace76ca499400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8b5f837464cd5" /><Relationship Type="http://schemas.openxmlformats.org/officeDocument/2006/relationships/image" Target="/ppt/media/image11.png" Id="R1704740112d64067" /><Relationship Type="http://schemas.openxmlformats.org/officeDocument/2006/relationships/notesSlide" Target="/ppt/notesSlides/notesSlide9.xml" Id="Re23359dedff04a5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98baf64114f3d" /><Relationship Type="http://schemas.openxmlformats.org/officeDocument/2006/relationships/image" Target="/ppt/media/image12.png" Id="Re159bd6f7c9646d2" /><Relationship Type="http://schemas.openxmlformats.org/officeDocument/2006/relationships/notesSlide" Target="/ppt/notesSlides/notesSlide10.xml" Id="R7d7760fe54a640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e929be17624998" /><Relationship Type="http://schemas.openxmlformats.org/officeDocument/2006/relationships/image" Target="/ppt/media/image13.png" Id="R873220e766b04110" /><Relationship Type="http://schemas.openxmlformats.org/officeDocument/2006/relationships/notesSlide" Target="/ppt/notesSlides/notesSlide11.xml" Id="Rc0ef171c42784fc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2d230cb1c4653" /><Relationship Type="http://schemas.openxmlformats.org/officeDocument/2006/relationships/image" Target="/ppt/media/image14.png" Id="Re045b1f2ce47432a" /><Relationship Type="http://schemas.openxmlformats.org/officeDocument/2006/relationships/notesSlide" Target="/ppt/notesSlides/notesSlide12.xml" Id="Reed7c0ae0bb5492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ed427dc3e8429a" /><Relationship Type="http://schemas.openxmlformats.org/officeDocument/2006/relationships/image" Target="/ppt/media/image15.png" Id="Rd2913ac9a58540e3" /><Relationship Type="http://schemas.openxmlformats.org/officeDocument/2006/relationships/notesSlide" Target="/ppt/notesSlides/notesSlide13.xml" Id="R1dc8ca514c5b49c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c42efa0f548cb" /><Relationship Type="http://schemas.openxmlformats.org/officeDocument/2006/relationships/image" Target="/ppt/media/image16.png" Id="Raa9f987006cc430b" /><Relationship Type="http://schemas.openxmlformats.org/officeDocument/2006/relationships/notesSlide" Target="/ppt/notesSlides/notesSlide14.xml" Id="R804b955ac4974a6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44613f1f14407b" /><Relationship Type="http://schemas.openxmlformats.org/officeDocument/2006/relationships/image" Target="/ppt/media/image17.png" Id="Raba9ff7898cc46c5" /><Relationship Type="http://schemas.openxmlformats.org/officeDocument/2006/relationships/notesSlide" Target="/ppt/notesSlides/notesSlide15.xml" Id="R763d607858554cd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26730b98e94a3b" /><Relationship Type="http://schemas.openxmlformats.org/officeDocument/2006/relationships/image" Target="/ppt/media/image18.png" Id="R04d55425b6a74785" /><Relationship Type="http://schemas.openxmlformats.org/officeDocument/2006/relationships/notesSlide" Target="/ppt/notesSlides/notesSlide16.xml" Id="Rb422be20312148c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0c13e9f2bb4eb0" /><Relationship Type="http://schemas.openxmlformats.org/officeDocument/2006/relationships/image" Target="/ppt/media/image19.png" Id="R3de4126acd4342db" /><Relationship Type="http://schemas.openxmlformats.org/officeDocument/2006/relationships/image" Target="/ppt/media/image20.png" Id="R881ad6ada29a4c5f" /><Relationship Type="http://schemas.openxmlformats.org/officeDocument/2006/relationships/image" Target="/ppt/media/image21.png" Id="R397c720e41834fb8" /><Relationship Type="http://schemas.openxmlformats.org/officeDocument/2006/relationships/notesSlide" Target="/ppt/notesSlides/notesSlide17.xml" Id="Rde2bec123c844a38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b3a10aafad437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C1A42-A0A7-4101-8FE3-E9F585A53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1270d090e4b08"/>
          <a:srcRect xmlns:a="http://schemas.openxmlformats.org/drawingml/2006/main" l="0" t="20400" r="0" b="204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71450"/>
            <a:ext cx="2381250" cy="14097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41AA29-DDE8-4275-B07B-AC221417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09800"/>
            <a:ext cx="571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5F0E6"/>
                </a:solidFill>
              </a:defRPr>
            </a:pPr>
            <a:r>
              <a:rPr sz="3900" b="1">
                <a:solidFill>
                  <a:srgbClr val="F5F0E6"/>
                </a:solidFill>
              </a:rPr>
              <a:t>BLACK IN WEB3 TOUR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3540C4-8A9D-404B-8852-DF3B9142D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971800"/>
            <a:ext cx="5715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WASHINGTON, D.C.</a:t>
            </a:r>
          </a:p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SPONSORSHIP OPPORTUNITY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1FF2A1-D681-465A-B1C0-8E5AC0454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305300"/>
            <a:ext cx="542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2D58A"/>
                </a:solidFill>
              </a:defRPr>
            </a:pPr>
            <a:r>
              <a:rPr sz="1125" b="1">
                <a:solidFill>
                  <a:srgbClr val="F2D58A"/>
                </a:solidFill>
              </a:rPr>
              <a:t>AI • BLOCKCHAIN • OWNERSHIP • HBCU TALENT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5ABB8-0D15-4FC1-8FB4-29E54B82C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0"/>
            <a:ext cx="5238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5F0E6"/>
                </a:solidFill>
              </a:defRPr>
            </a:pPr>
            <a:r>
              <a:rPr sz="1500" b="0">
                <a:solidFill>
                  <a:srgbClr val="F5F0E6"/>
                </a:solidFill>
              </a:rPr>
              <a:t>A sponsor platform built around access, activation, and measurable community value.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C62CD-A080-465D-B1C2-F5BB68A5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1150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2026 PARTNERSHIP DECK</a:t>
            </a:r>
          </a:p>
        </p:txBody>
      </p:sp>
    </p:spTree>
    <p:extLst>
      <p:ext uri="{BB962C8B-B14F-4D97-AF65-F5344CB8AC3E}">
        <p14:creationId xmlns:p14="http://schemas.microsoft.com/office/powerpoint/2010/main" val="9755177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7166FD-A055-4FD5-BDC9-E4582698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THE MISSION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02979F-1CB3-4512-8D8D-1CD9A06EA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02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56fed6777d4465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16574-715C-4F43-B2F5-34EEC75D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Ownership starts where access becomes infrastructure.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A8BE3F-ADD4-483F-930A-55FF75987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6191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5F0E6"/>
                </a:solidFill>
              </a:defRPr>
            </a:pPr>
            <a:r>
              <a:rPr sz="2100" b="1">
                <a:solidFill>
                  <a:srgbClr val="F5F0E6"/>
                </a:solidFill>
              </a:rPr>
              <a:t>BlackChain Collective connects Black students, founders, creators, investors, and institutions around the systems shaping the next economy.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89D8F3-FBC7-407A-A2D0-0150718B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43250"/>
            <a:ext cx="5810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A9ADB7"/>
                </a:solidFill>
              </a:defRPr>
            </a:pPr>
            <a:r>
              <a:rPr sz="1500" b="0">
                <a:solidFill>
                  <a:srgbClr val="A9ADB7"/>
                </a:solidFill>
              </a:rPr>
              <a:t>We turn exposure into practice, practice into opportunity, and opportunity into durable networks.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1e0ddaebe24eef"/>
          <a:srcRect xmlns:a="http://schemas.openxmlformats.org/drawingml/2006/main" l="5000" t="0" r="50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1428750"/>
            <a:ext cx="4286250" cy="4762500"/>
          </a:xfrm>
          <a:prstGeom xmlns:a="http://schemas.openxmlformats.org/drawingml/2006/main" prst="roundRect">
            <a:avLst>
              <a:gd name="adj" fmla="val 2667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6E9532-5E65-4214-AACE-848CB6F5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95850"/>
            <a:ext cx="5810250" cy="9715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D7B35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992915-28F6-4E4C-9259-9F63A189F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292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B35E"/>
                </a:solidFill>
              </a:defRPr>
            </a:pPr>
            <a:r>
              <a:rPr sz="975" b="1">
                <a:solidFill>
                  <a:srgbClr val="D7B35E"/>
                </a:solidFill>
              </a:rPr>
              <a:t>THE SPONSOR ROLE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64FBAB-9CB9-4ECE-865F-97996366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86375"/>
            <a:ext cx="5238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Put capital, expertise, tools, and pathways within reach of the people building what comes next.</a:t>
            </a:r>
          </a:p>
        </p:txBody>
      </p:sp>
    </p:spTree>
    <p:extLst>
      <p:ext uri="{BB962C8B-B14F-4D97-AF65-F5344CB8AC3E}">
        <p14:creationId xmlns:p14="http://schemas.microsoft.com/office/powerpoint/2010/main" val="152050222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2F85E5-AF04-4AB5-B647-0C44D782D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THE OPPORTUNITY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6AD10-7FD1-4D54-A815-FF117810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03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b61f1d24604bc4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15F7EE-C76F-4724-8D01-0F4409B25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Three gaps keep high-potential talent outside the room.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92C706-C331-4E61-B648-B2365F93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431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D7B35E"/>
                </a:solidFill>
              </a:defRPr>
            </a:pPr>
            <a:r>
              <a:rPr sz="2850" b="1">
                <a:solidFill>
                  <a:srgbClr val="D7B35E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2EF5A-F83A-4855-8E3B-8A4AC8C7E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479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ACCESS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336F30-A5E2-4E62-B993-574E39A8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051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Emerging technology moves fast. Many students meet it after the rules and networks are already set.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535FA-BB69-47A8-A23E-6DE4AF19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62500"/>
            <a:ext cx="3143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0D9B53-C933-414C-8FC3-7F51962F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9431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2D73FF"/>
                </a:solidFill>
              </a:defRPr>
            </a:pPr>
            <a:r>
              <a:rPr sz="2850" b="1">
                <a:solidFill>
                  <a:srgbClr val="2D73FF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1A8711-42B4-4C3B-BB67-BEC37BD6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479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OWNERSHIP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03F5AD-C16D-41FA-9597-B0A963C1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1051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Learning without capital, IP fluency, or distribution leaves talent skilled but structurally exposed.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9D95D2-9CFF-4E9C-8F15-6A841929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762500"/>
            <a:ext cx="3143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3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A20D02-880B-4F50-A769-58B048D35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1943100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D7B35E"/>
                </a:solidFill>
              </a:defRPr>
            </a:pPr>
            <a:r>
              <a:rPr sz="2850" b="1">
                <a:solidFill>
                  <a:srgbClr val="D7B35E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DBA2A0-23B1-4883-A22A-167E7A4E7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647950"/>
            <a:ext cx="304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CONNECTION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F11E13-F1D4-4EDF-9F33-0432AB17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1051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One-day inspiration fades. Mentors, hiring pathways, pilots, and founder support make the value compound.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500B27-79E9-4354-8AFC-454FC3E3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762500"/>
            <a:ext cx="3143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573C47-5901-4543-A933-F53B4E125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816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The tour is designed as a conversion engine: curiosity → skill → relationship → opportunity.</a:t>
            </a:r>
          </a:p>
        </p:txBody>
      </p:sp>
    </p:spTree>
    <p:extLst>
      <p:ext uri="{BB962C8B-B14F-4D97-AF65-F5344CB8AC3E}">
        <p14:creationId xmlns:p14="http://schemas.microsoft.com/office/powerpoint/2010/main" val="17859351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7C8770-0883-4056-ABE4-2CF56867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WASHINGTON, D.C. / HOWARD STRATEGY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4F596C-FCEC-438A-8DB0-AB5F3BE9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04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5605f34a024075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338B5-23CE-4362-9FEF-8338B53B6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D.C. puts policy, capital, culture, and HBCU talent in one orbit.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bc6dcdcb648c4"/>
          <a:srcRect xmlns:a="http://schemas.openxmlformats.org/drawingml/2006/main" l="0" t="8929" r="0" b="892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76400"/>
            <a:ext cx="5334000" cy="4381500"/>
          </a:xfrm>
          <a:prstGeom xmlns:a="http://schemas.openxmlformats.org/drawingml/2006/main" prst="roundRect">
            <a:avLst>
              <a:gd name="adj" fmla="val 2609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523C0-326B-4628-904C-49DB85E23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7716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D17EA-ED56-44B6-9705-D6789E54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716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CAMPUS ENGAGEMENT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FACF9-7907-4902-9875-52921D6B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13360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Proposed Howard University activation strategy, subject to campus approval and partnership.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E140EC-E16F-43AE-A4B9-D10B27835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08610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DB8842-D0A1-4D0D-A444-76D6CA90C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0861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INSTITUTIONAL ACCESS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ABF4B-D92B-43DB-9CFD-A73791142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4480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Invite technology companies, financial institutions, public-sector leaders, and government contractors.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3E2FD6-5881-4A67-9BED-45E7C671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4005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3EF287-6B46-48AC-B77D-256EFEA8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4005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NATIONAL SIGNAL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F11760-5832-4255-B8ED-208E4E59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76250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Use Washington as the launch narrative for an HBCU-centered expansion platform.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A6BCE-808B-49E3-B21C-A6B6EFA3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905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2D58A"/>
                </a:solidFill>
              </a:defRPr>
            </a:pPr>
            <a:r>
              <a:rPr sz="900" b="1">
                <a:solidFill>
                  <a:srgbClr val="F2D58A"/>
                </a:solidFill>
              </a:rPr>
              <a:t>Howard University is a strategic target location, not represented here as a confirmed host or partner.</a:t>
            </a:r>
          </a:p>
        </p:txBody>
      </p:sp>
    </p:spTree>
    <p:extLst>
      <p:ext uri="{BB962C8B-B14F-4D97-AF65-F5344CB8AC3E}">
        <p14:creationId xmlns:p14="http://schemas.microsoft.com/office/powerpoint/2010/main" val="3553882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80C9BB-18F3-4098-9CB4-7EFB696B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THE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9E296E-CC95-43DD-9BAD-2A5575AA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05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bbb3ff79846b0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5A5E27-440A-4809-A9BD-13DC1967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A live ecosystem, built for movement and human connection.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0ef5cb79054a22"/>
          <a:srcRect xmlns:a="http://schemas.openxmlformats.org/drawingml/2006/main" l="0" t="11271" r="0" b="112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543050"/>
            <a:ext cx="12192000" cy="53149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3AD434-D945-4E49-AB9F-D756E1B7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543050"/>
            <a:ext cx="12192000" cy="53149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D227DE-9D22-4C17-930E-CAA7332C3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0540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7B35E"/>
                </a:solidFill>
              </a:defRPr>
            </a:pPr>
            <a:r>
              <a:rPr sz="1875" b="1">
                <a:solidFill>
                  <a:srgbClr val="D7B35E"/>
                </a:solidFill>
              </a:rPr>
              <a:t>LEARN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4A5F74-8A30-4B7C-9B43-2F95DB660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10540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7B35E"/>
                </a:solidFill>
              </a:defRPr>
            </a:pPr>
            <a:r>
              <a:rPr sz="1875" b="1">
                <a:solidFill>
                  <a:srgbClr val="D7B35E"/>
                </a:solidFill>
              </a:rPr>
              <a:t>BUILD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6E5706-2DF0-4764-BE17-C3910E2C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10540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7B35E"/>
                </a:solidFill>
              </a:defRPr>
            </a:pPr>
            <a:r>
              <a:rPr sz="1875" b="1">
                <a:solidFill>
                  <a:srgbClr val="D7B35E"/>
                </a:solidFill>
              </a:rPr>
              <a:t>CONNECT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66F16-220D-45A3-B5E6-7460127B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10540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7B35E"/>
                </a:solidFill>
              </a:defRPr>
            </a:pPr>
            <a:r>
              <a:rPr sz="1875" b="1">
                <a:solidFill>
                  <a:srgbClr val="D7B35E"/>
                </a:solidFill>
              </a:rPr>
              <a:t>SHOW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371E7-8500-4E59-85ED-94FF606A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105400"/>
            <a:ext cx="142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D7B35E"/>
                </a:solidFill>
              </a:defRPr>
            </a:pPr>
            <a:r>
              <a:rPr sz="1875" b="1">
                <a:solidFill>
                  <a:srgbClr val="D7B35E"/>
                </a:solidFill>
              </a:rPr>
              <a:t>MOVE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FFF5FE-605E-4DC4-BC4F-ADBADDFA4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5F0E6"/>
                </a:solidFill>
              </a:defRPr>
            </a:pPr>
            <a:r>
              <a:rPr sz="1200" b="0">
                <a:solidFill>
                  <a:srgbClr val="F5F0E6"/>
                </a:solidFill>
              </a:rPr>
              <a:t>Workshops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3F1EE8-8428-4B12-9F19-64A591C5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524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5F0E6"/>
                </a:solidFill>
              </a:defRPr>
            </a:pPr>
            <a:r>
              <a:rPr sz="1200" b="0">
                <a:solidFill>
                  <a:srgbClr val="F5F0E6"/>
                </a:solidFill>
              </a:rPr>
              <a:t>Labs + demos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4B1F64-4823-4F9C-AFA0-982BA5F40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5245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5F0E6"/>
                </a:solidFill>
              </a:defRPr>
            </a:pPr>
            <a:r>
              <a:rPr sz="1200" b="0">
                <a:solidFill>
                  <a:srgbClr val="F5F0E6"/>
                </a:solidFill>
              </a:rPr>
              <a:t>Mentors + peers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8DFE9C-C1E2-4C47-AA71-494792444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5245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5F0E6"/>
                </a:solidFill>
              </a:defRPr>
            </a:pPr>
            <a:r>
              <a:rPr sz="1200" b="0">
                <a:solidFill>
                  <a:srgbClr val="F5F0E6"/>
                </a:solidFill>
              </a:rPr>
              <a:t>Founders + creators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3C87A1-1D09-4487-8442-A593497DB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55245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5F0E6"/>
                </a:solidFill>
              </a:defRPr>
            </a:pPr>
            <a:r>
              <a:rPr sz="1200" b="0">
                <a:solidFill>
                  <a:srgbClr val="F5F0E6"/>
                </a:solidFill>
              </a:rPr>
              <a:t>Recruiting + pilots</a:t>
            </a:r>
          </a:p>
        </p:txBody>
      </p:sp>
    </p:spTree>
    <p:extLst>
      <p:ext uri="{BB962C8B-B14F-4D97-AF65-F5344CB8AC3E}">
        <p14:creationId xmlns:p14="http://schemas.microsoft.com/office/powerpoint/2010/main" val="9542693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3346D68-2BED-4AAC-BA97-B86DA0612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ACTIVATION ZONES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51A65B-7243-41BF-9BCA-8E8500235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06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35b540eb594c3d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FD9401-2AD9-4E49-8AF8-43309F4F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Six zones turn sponsor objectives into real experiences.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F9520D-7006-4D86-9B02-47A98E891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33337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B68DA8-FAE3-4E60-A201-E12E8957C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B5F6CD-5CE2-4F66-9C0A-08E9812A2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AI BUILD LAB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EF9E81-457A-4129-B602-1C902952B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Hands-on tools, agents, automation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EC6F4D-DE44-4FB2-9DD0-E54F5225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33337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AEB830-B98E-4A67-BCDC-F9843F15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98120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78EB0-9BF4-4419-9230-D2A3206B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32410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WEB3 WALLET LAB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39BFDA-9287-4CF3-AFFC-37CFCD97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432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Safe onboarding, ownership, utility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C5C26D-6FA4-49EC-B147-2D6F4A362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09750"/>
            <a:ext cx="33337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5DFDB1-AA32-4CEE-A365-F1725EEE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198120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716659-4D37-4F4F-84AD-F97ACCFB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32410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FOUNDER SHOWCASE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0D4A5-80D5-4C8E-8B26-2838A716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74320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Demos, feedback, customer discovery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0FE875-9E58-4F4F-95CB-FABAD94E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10000"/>
            <a:ext cx="33337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096CB2-BA7E-4E90-B6D8-B194F0C1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14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7298E7-DCBC-4FC0-98EB-B3105883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2435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CREATOR STUDIO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D9A14D-63FF-441D-AE31-02CB1391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4345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Interviews, content, live storytelling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77E6CB-34BD-41D8-A5C1-2791D9E8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810000"/>
            <a:ext cx="33337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14213A"/>
          </a:solidFill>
          <a:ln xmlns:a="http://schemas.openxmlformats.org/drawingml/2006/main" w="9525">
            <a:solidFill>
              <a:srgbClr val="2D73FF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B6E4306-80A6-43B3-A3B5-E85638A0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9814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76A5FF"/>
                </a:solidFill>
              </a:defRPr>
            </a:pPr>
            <a:r>
              <a:rPr sz="1125" b="1">
                <a:solidFill>
                  <a:srgbClr val="76A5FF"/>
                </a:solidFill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C636EC-3114-475C-99AC-DF8F6C19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2435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TALENT EXCHANGE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084941-943B-468D-8ED8-955A9678F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74345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Recruiting, mentorship, career access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6E7CF1-321C-4C3E-863B-765E47870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810000"/>
            <a:ext cx="33337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35BD730-2BF3-4C9E-8857-D35A10E6D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981450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BB8DE2-5E56-4110-83E5-DA934D555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24350"/>
            <a:ext cx="28956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INVESTOR LOUNGE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092BEB1-6C5C-454B-99D0-31289B65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743450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Curated founders, capital, partnerships</a:t>
            </a:r>
          </a:p>
        </p:txBody>
      </p:sp>
    </p:spTree>
    <p:extLst>
      <p:ext uri="{BB962C8B-B14F-4D97-AF65-F5344CB8AC3E}">
        <p14:creationId xmlns:p14="http://schemas.microsoft.com/office/powerpoint/2010/main" val="6668889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FA6E54-48B5-4083-85EA-F62AF4A7A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WHO WE ACTIVATE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376F68-5E13-4347-80B2-A48C8B9AD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07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275d56e9c84de2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7D3032-89FA-4B89-BAD9-7776D6BDE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A cross-generational room with talent at the center.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66f55c8c27461b"/>
          <a:srcRect xmlns:a="http://schemas.openxmlformats.org/drawingml/2006/main" l="0" t="5340" r="0" b="53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1695450"/>
            <a:ext cx="4905375" cy="4381500"/>
          </a:xfrm>
          <a:prstGeom xmlns:a="http://schemas.openxmlformats.org/drawingml/2006/main" prst="roundRect">
            <a:avLst>
              <a:gd name="adj" fmla="val 2609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353643-CB16-4877-BE9E-5E992429C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7907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D73FF"/>
                </a:solidFill>
              </a:defRPr>
            </a:pPr>
            <a:r>
              <a:rPr sz="975" b="1">
                <a:solidFill>
                  <a:srgbClr val="2D73FF"/>
                </a:solidFill>
              </a:rPr>
              <a:t>PRIMARY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7AECE9-4998-4CFB-BE4F-454F79F5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095500"/>
            <a:ext cx="4953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0E6"/>
                </a:solidFill>
              </a:defRPr>
            </a:pPr>
            <a:r>
              <a:rPr sz="1725" b="1">
                <a:solidFill>
                  <a:srgbClr val="F5F0E6"/>
                </a:solidFill>
              </a:rPr>
              <a:t>HBCU students, early-career technologists, founders, creators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2F6041-5C57-4AA1-B5A6-861C7BB71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1432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B35E"/>
                </a:solidFill>
              </a:defRPr>
            </a:pPr>
            <a:r>
              <a:rPr sz="975" b="1">
                <a:solidFill>
                  <a:srgbClr val="D7B35E"/>
                </a:solidFill>
              </a:rPr>
              <a:t>ECOSYSTEM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851409-391B-46DB-9117-9E4C544A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3448050"/>
            <a:ext cx="4953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0E6"/>
                </a:solidFill>
              </a:defRPr>
            </a:pPr>
            <a:r>
              <a:rPr sz="1725" b="1">
                <a:solidFill>
                  <a:srgbClr val="F5F0E6"/>
                </a:solidFill>
              </a:rPr>
              <a:t>Corporate innovators, recruiters, investors, mentors, public-sector leaders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5BD1ED-4495-42D3-B216-DA7C49171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958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B35E"/>
                </a:solidFill>
              </a:defRPr>
            </a:pPr>
            <a:r>
              <a:rPr sz="975" b="1">
                <a:solidFill>
                  <a:srgbClr val="D7B35E"/>
                </a:solidFill>
              </a:rPr>
              <a:t>COMMUNITY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37B7E3-AE8C-4FB4-BD24-56FE1D363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800600"/>
            <a:ext cx="4953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5F0E6"/>
                </a:solidFill>
              </a:defRPr>
            </a:pPr>
            <a:r>
              <a:rPr sz="1725" b="1">
                <a:solidFill>
                  <a:srgbClr val="F5F0E6"/>
                </a:solidFill>
              </a:rPr>
              <a:t>Educators, nonprofit partners, local builders, media, alumni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33458E-BBB4-42E8-971D-C0BF7E8C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810250"/>
            <a:ext cx="495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9ADB7"/>
                </a:solidFill>
              </a:defRPr>
            </a:pPr>
            <a:r>
              <a:rPr sz="975" b="0">
                <a:solidFill>
                  <a:srgbClr val="A9ADB7"/>
                </a:solidFill>
              </a:rPr>
              <a:t>Attendance, demographic, and reach targets will be finalized with venue, campus, and media partners.</a:t>
            </a:r>
          </a:p>
        </p:txBody>
      </p:sp>
    </p:spTree>
    <p:extLst>
      <p:ext uri="{BB962C8B-B14F-4D97-AF65-F5344CB8AC3E}">
        <p14:creationId xmlns:p14="http://schemas.microsoft.com/office/powerpoint/2010/main" val="7766342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B61212-6AC2-4CCB-92CC-FA5698D12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SPONSOR ROI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F2E8AB-CA28-42D9-8547-580AD6B4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08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1aaef3fb93499e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B6D2D4-BCB4-4F14-9D94-9B0B5FED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Every partnership should create value people can point 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EE601-E266-4F71-AC99-74C4ED34D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335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04B1A-658A-416F-BD15-02118C4A3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7335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TALENT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D56A5-D09D-4D92-B644-B101B813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7335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Recruiting access, mentor touchpoints, skills visibility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673470-0597-4EF5-96D6-8759B118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66950"/>
            <a:ext cx="9886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FA5DD8-FBA3-4E60-9CC9-F0A01BBC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717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1EB36-29FA-43C7-9D0C-3262FFA4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5717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BRAND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E3C06-9B31-469B-AFB3-E0D14E0A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5717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Integrated presence inside useful, trusted experiences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3488F0-97D2-4569-87D3-2ACA367D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05150"/>
            <a:ext cx="9886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8D4F21-8F61-4C3C-91E1-E44A045D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099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5E2CFD-DF0A-4443-AE0D-B5DF247F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099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CONTENT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48F2D7-1CEF-424F-8457-7A67A48F5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4099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Interviews, demonstrations, recap assets, founder stories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220716-B548-4AB0-A1BC-1CE034C1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43350"/>
            <a:ext cx="9886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345A0B-479C-452B-A927-90A1C974D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2481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2D73FF"/>
                </a:solidFill>
              </a:defRPr>
            </a:pPr>
            <a:r>
              <a:rPr sz="1125" b="1">
                <a:solidFill>
                  <a:srgbClr val="2D73FF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EC6B6A-9ECA-4055-81CB-85EF0FB70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48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INNOVATION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8A7415-5DF1-4ECF-8595-60032AA7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2481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Pilots, product feedback, ecosystem intelligence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2DA3AF-1771-490F-A1D8-5DF4845A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81550"/>
            <a:ext cx="9886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E3D7E2-FD76-4A06-9253-7653A17F9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086350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7B35E"/>
                </a:solidFill>
              </a:defRPr>
            </a:pPr>
            <a:r>
              <a:rPr sz="1125" b="1">
                <a:solidFill>
                  <a:srgbClr val="D7B35E"/>
                </a:solidFill>
              </a:rPr>
              <a:t>05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F53EA2-96AE-4CBD-9F59-39245F6C6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863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COMMUNITY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6E91F7-F019-40B7-BFEB-5C1609FCB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086350"/>
            <a:ext cx="800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9ADB7"/>
                </a:solidFill>
              </a:defRPr>
            </a:pPr>
            <a:r>
              <a:rPr sz="1350" b="0">
                <a:solidFill>
                  <a:srgbClr val="A9ADB7"/>
                </a:solidFill>
              </a:rPr>
              <a:t>Scholarships, stipends, tools, and durable local capacity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A930C5-E6F6-4C05-A2A4-9182ED6E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19750"/>
            <a:ext cx="9886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84D004-766D-46A9-A42C-DA9434B1B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579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We build the measurement plan before launch, then report what happened, what moved, and what comes next.</a:t>
            </a:r>
          </a:p>
        </p:txBody>
      </p:sp>
    </p:spTree>
    <p:extLst>
      <p:ext uri="{BB962C8B-B14F-4D97-AF65-F5344CB8AC3E}">
        <p14:creationId xmlns:p14="http://schemas.microsoft.com/office/powerpoint/2010/main" val="20993853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99DA8A-9034-4F91-AA81-262CB956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MEASUREMENT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120D08-3C14-44F0-8D05-96F885C6A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09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4740112d64067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DFE39-5E81-45BD-9D73-ECD677FF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The scorecard connects sponsor goals to observable outcomes.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E605C0-8211-47B2-AD95-F50A8CE9B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478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35E"/>
                </a:solidFill>
              </a:defRPr>
            </a:pPr>
            <a:r>
              <a:rPr sz="1275" b="1">
                <a:solidFill>
                  <a:srgbClr val="D7B35E"/>
                </a:solidFill>
              </a:rPr>
              <a:t>REACH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CF8042-6B38-4898-A32A-7D616CE96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050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Registrations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Attendance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Content views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9BC03-EFAD-47B8-9532-4AEE3970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35E"/>
                </a:solidFill>
              </a:defRPr>
            </a:pPr>
            <a:r>
              <a:rPr sz="1275" b="1">
                <a:solidFill>
                  <a:srgbClr val="D7B35E"/>
                </a:solidFill>
              </a:rPr>
              <a:t>ENGAGEMENT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41930B-DF7E-428E-967F-8FFE17CA5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3050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Workshop participation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Demo interactions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Mentor connections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20DB58-4ADF-4FB3-BEE1-C852F72F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478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D73FF"/>
                </a:solidFill>
              </a:defRPr>
            </a:pPr>
            <a:r>
              <a:rPr sz="1275" b="1">
                <a:solidFill>
                  <a:srgbClr val="2D73FF"/>
                </a:solidFill>
              </a:rPr>
              <a:t>PATHWAYS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FB8CEB-C0C3-4434-9492-28478727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050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Interviews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Applications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Pilots / follow-ups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67F205-981F-44C1-9C18-ECD0D5BDF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8478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7B35E"/>
                </a:solidFill>
              </a:defRPr>
            </a:pPr>
            <a:r>
              <a:rPr sz="1275" b="1">
                <a:solidFill>
                  <a:srgbClr val="D7B35E"/>
                </a:solidFill>
              </a:rPr>
              <a:t>EQUITY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76A15-D61D-4B1B-8B9C-7D631B8E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2305050"/>
            <a:ext cx="2381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Scholarships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Stipends</a:t>
            </a:r>
          </a:p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Tools distributed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96037E-177F-46E1-98A4-BC13732C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438650"/>
            <a:ext cx="10839450" cy="1295400"/>
          </a:xfrm>
          <a:prstGeom xmlns:a="http://schemas.openxmlformats.org/drawingml/2006/main" prst="roundRect">
            <a:avLst>
              <a:gd name="adj" fmla="val 8824"/>
            </a:avLst>
          </a:prstGeom>
          <a:solidFill xmlns:a="http://schemas.openxmlformats.org/drawingml/2006/main">
            <a:srgbClr val="10131A"/>
          </a:solidFill>
          <a:ln xmlns:a="http://schemas.openxmlformats.org/drawingml/2006/main" w="9525">
            <a:solidFill>
              <a:srgbClr val="D7B35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8C9DC1-78CB-4F66-8EC6-811C3830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291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7B35E"/>
                </a:solidFill>
              </a:defRPr>
            </a:pPr>
            <a:r>
              <a:rPr sz="975" b="1">
                <a:solidFill>
                  <a:srgbClr val="D7B35E"/>
                </a:solidFill>
              </a:rPr>
              <a:t>MEASUREMENT PRINCIPLE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D66C18-E9C6-45C2-ABFA-8DCD05C27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9110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Targets are co-designed. Results are reported as actuals. No vanity math, no inflated reach, no fog.</a:t>
            </a:r>
          </a:p>
        </p:txBody>
      </p:sp>
    </p:spTree>
    <p:extLst>
      <p:ext uri="{BB962C8B-B14F-4D97-AF65-F5344CB8AC3E}">
        <p14:creationId xmlns:p14="http://schemas.microsoft.com/office/powerpoint/2010/main" val="20222385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382ECD3-8900-4847-9365-F0CF7955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BUDGET ALIGNMENT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DA8FF-BA95-4553-8086-21CD6A215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10</a:t>
            </a:r>
          </a:p>
        </p:txBody>
      </p:sp>
      <p:pic>
        <p:nvPicPr>
          <p:cNvPr id="5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9bd6f7c9646d2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B800F-B910-4FAF-B4EA-D8B54461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The first $30K funds the room. The next dollars build continuity.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A47FA7-8539-4CA7-9238-9FB3CAF59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TRAVEL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56F53B-7A08-4EDB-9908-A660C8BC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18288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36F82-B759-417F-8C38-A57099651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1828800"/>
            <a:ext cx="1750219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8B7FEB-E5DE-4CCF-A35F-E9A20F3DD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7621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$3.5K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D1CA0B-9680-4C6C-B0D7-1CF200FE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LODGING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F2C6F7-C1C1-409C-9F13-1739D957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5146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3B51DF-0A39-44F2-8563-BBA033E12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5146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5B2300-3736-4A80-A47B-B80354BA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24479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$4.0K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E50983-78FA-4B7D-AC84-09B8E6A7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623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VENUE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D2B75E-07C9-484C-9E5A-45BC3E2B2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2004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1F6DCE-116A-4579-A8B9-D59327F91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200400"/>
            <a:ext cx="125015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B9F822-61F4-403D-89D8-C536A2035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1337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$2.5K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C2FF32-7474-4C47-9533-87126A86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481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FOOD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8DFA1A-B2F8-42BB-A0B6-EBA7DFCF5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8862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C06BEE-7DF8-46F6-9C19-7A3E4F3A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886200"/>
            <a:ext cx="10001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C1D1D4-23DD-42CC-A518-12F501E00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38195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$2.0K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372A3D-07CC-4915-B867-D82BD1141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5339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MERCHANDISE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9146AF-293C-4E78-AF38-E7FD03C84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5720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85D2C5-1D25-421F-BDB7-22C9B15B1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5720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C8824C-090B-4524-B8B5-8AF8A21D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45053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$4.0K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ACEDB4-7FF0-4A6F-9419-4B2578C0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17907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MARKETING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329FCB4-1349-4F05-96B6-ED252D773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8288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E41E68C-F509-4816-9126-0AE842DC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1828800"/>
            <a:ext cx="150018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984238-F5E7-4ED7-BC71-02FB3EC59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17621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$3.0K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42C4C1F-8865-49C5-95F6-4A794A18A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4765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TECHNOLOGY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134A83-B89F-404E-81F4-DB366ED3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5146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791E901-4C16-4BAF-9DFA-972A69DBC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514600"/>
            <a:ext cx="125015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73F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7994A95-DA9D-4921-84FE-52A92406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4479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$2.5K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7A7545B-186A-421F-A813-D8FD9C454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1623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PROGRAMMING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C681881-A4D0-469B-8383-13D672016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2004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57A47A5-8B6F-45A4-8804-F45095045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200400"/>
            <a:ext cx="1000125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56A5620-2D4A-4216-B3B1-61250C83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1337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$2.0K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4089E26-02E4-454B-BC70-582BB230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8481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STUDENT EXPERIENCE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6B4F97F-A592-45DF-8939-F3C39F7F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862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24C43FD-7A73-4640-A10A-28857D7DB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3886200"/>
            <a:ext cx="1250156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2F9D794-6A88-4D90-A89D-07A099F7A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8195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$2.5K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DBDE8E4-8B5A-4881-8787-79CB97E5C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53390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A9ADB7"/>
                </a:solidFill>
              </a:defRPr>
            </a:pPr>
            <a:r>
              <a:rPr sz="975" b="1">
                <a:solidFill>
                  <a:srgbClr val="A9ADB7"/>
                </a:solidFill>
              </a:rPr>
              <a:t>CONTINGENCY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4E5DF72-32B3-4F22-AFAA-EA66A304C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572000"/>
            <a:ext cx="2000250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833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242BE21-D820-48EC-ADE1-8E77C62CF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572000"/>
            <a:ext cx="1500188" cy="133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E1E121B-9B94-465C-B415-88A1B0F9C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505325"/>
            <a:ext cx="571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5F0E6"/>
                </a:solidFill>
              </a:defRPr>
            </a:pPr>
            <a:r>
              <a:rPr sz="975" b="1">
                <a:solidFill>
                  <a:srgbClr val="F5F0E6"/>
                </a:solidFill>
              </a:rPr>
              <a:t>$3.0K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4CC14E0-626A-4CFE-8453-12E4D454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790700"/>
            <a:ext cx="1828800" cy="361950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12151B"/>
          </a:solidFill>
          <a:ln xmlns:a="http://schemas.openxmlformats.org/drawingml/2006/main" w="9525">
            <a:solidFill>
              <a:srgbClr val="D7B35E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7739B4A-C1ED-457F-A909-001DEF30B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095500"/>
            <a:ext cx="200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D7B35E"/>
                </a:solidFill>
              </a:defRPr>
            </a:pPr>
            <a:r>
              <a:rPr sz="2550" b="1">
                <a:solidFill>
                  <a:srgbClr val="D7B35E"/>
                </a:solidFill>
              </a:rPr>
              <a:t>$30K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241CB12-6314-4FBC-818E-CE8EB1D23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259080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Preferred event budget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15BB0B8-059F-476F-BAF8-D72F6E8B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143250"/>
            <a:ext cx="200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D73FF"/>
                </a:solidFill>
              </a:defRPr>
            </a:pPr>
            <a:r>
              <a:rPr sz="2025" b="1">
                <a:solidFill>
                  <a:srgbClr val="2D73FF"/>
                </a:solidFill>
              </a:rPr>
              <a:t>$15K–$25K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93BB7A2-1048-4EF6-A87D-8A878CBA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36385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In-kind target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7A54A57-FBB0-4BB4-9584-FC147C536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286250"/>
            <a:ext cx="200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D7B35E"/>
                </a:solidFill>
              </a:defRPr>
            </a:pPr>
            <a:r>
              <a:rPr sz="1725" b="1">
                <a:solidFill>
                  <a:srgbClr val="D7B35E"/>
                </a:solidFill>
              </a:rPr>
              <a:t>$75K–$100K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989A7FED-D441-4234-B4E3-DA7EEAB6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4781550"/>
            <a:ext cx="219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Full ecosystem launch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CDF054F-D251-4CBC-AAFB-1F34001C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76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A9ADB7"/>
                </a:solidFill>
              </a:defRPr>
            </a:pPr>
            <a:r>
              <a:rPr sz="900" b="0">
                <a:solidFill>
                  <a:srgbClr val="A9ADB7"/>
                </a:solidFill>
              </a:rPr>
              <a:t>Budget source: existing Black In Web3 DC Activation Budget. Figures are planning estimates.</a:t>
            </a:r>
          </a:p>
        </p:txBody>
      </p:sp>
    </p:spTree>
    <p:extLst>
      <p:ext uri="{BB962C8B-B14F-4D97-AF65-F5344CB8AC3E}">
        <p14:creationId xmlns:p14="http://schemas.microsoft.com/office/powerpoint/2010/main" val="133752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507D59-1503-49D8-8975-893968E8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PARTNERSHIP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9BFB73-D1E3-4133-8779-7F1900CAA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11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220e766b04110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B2A59D-C76E-412B-AD4E-F704599C4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Four cash tiers, one rule: every dollar has a job.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2C72C8-3AA2-4F66-B810-6FBAEEB1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24050"/>
            <a:ext cx="2476500" cy="32956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4AD35C-5A25-41EA-BF53-67DF1714B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5265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D7B35E"/>
                </a:solidFill>
              </a:defRPr>
            </a:pPr>
            <a:r>
              <a:rPr sz="2625" b="1">
                <a:solidFill>
                  <a:srgbClr val="D7B35E"/>
                </a:solidFill>
              </a:rPr>
              <a:t>$25K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925FF4-FCA5-45F1-9952-536D63191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813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COMMUNITY PARTNER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C730A5-0365-4851-8852-38082F6B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385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Fund a core experience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3DB007-ACC0-4A6E-82A8-C29BA1137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720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D58A"/>
                </a:solidFill>
              </a:defRPr>
            </a:pPr>
            <a:r>
              <a:rPr sz="1050" b="1">
                <a:solidFill>
                  <a:srgbClr val="F2D58A"/>
                </a:solidFill>
              </a:rPr>
              <a:t>Activation + visibility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2C8C61-E772-4CF4-9FE2-AD0F03235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924050"/>
            <a:ext cx="2476500" cy="32956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E630CA-0C7F-482D-A3BF-8CD7CF88C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15265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D7B35E"/>
                </a:solidFill>
              </a:defRPr>
            </a:pPr>
            <a:r>
              <a:rPr sz="2625" b="1">
                <a:solidFill>
                  <a:srgbClr val="D7B35E"/>
                </a:solidFill>
              </a:rPr>
              <a:t>$50K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194930-BDF6-40E2-BE38-905CDB268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7813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INNOVATION PARTNER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421044-B02A-4386-976A-FAEC4345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36385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Own a high-value activation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55E02A-8EF4-4838-B6CB-D8B66C530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45720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D58A"/>
                </a:solidFill>
              </a:defRPr>
            </a:pPr>
            <a:r>
              <a:rPr sz="1050" b="1">
                <a:solidFill>
                  <a:srgbClr val="F2D58A"/>
                </a:solidFill>
              </a:rPr>
              <a:t>Category-aligned benefits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907E1-90F3-41F4-ABFA-0EB64DC5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24050"/>
            <a:ext cx="2476500" cy="32956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33FA9-36C2-4842-A078-97415707B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15265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D7B35E"/>
                </a:solidFill>
              </a:defRPr>
            </a:pPr>
            <a:r>
              <a:rPr sz="2625" b="1">
                <a:solidFill>
                  <a:srgbClr val="D7B35E"/>
                </a:solidFill>
              </a:rPr>
              <a:t>$75K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10B929-36FD-4ADE-9AF4-A9B6BEB9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813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PRESENTING PARTNER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074A36-D67E-4F0D-B406-BB46F053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385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Lead the D.C. experience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A89BD1-33D3-4127-81CC-01DF0756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720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D58A"/>
                </a:solidFill>
              </a:defRPr>
            </a:pPr>
            <a:r>
              <a:rPr sz="1050" b="1">
                <a:solidFill>
                  <a:srgbClr val="F2D58A"/>
                </a:solidFill>
              </a:rPr>
              <a:t>Measurement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34F9A7-4E12-46E2-9347-A1EEAD2BC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1924050"/>
            <a:ext cx="2476500" cy="32956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1A2030"/>
          </a:solidFill>
          <a:ln xmlns:a="http://schemas.openxmlformats.org/drawingml/2006/main" w="9525">
            <a:solidFill>
              <a:srgbClr val="2D73FF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B7411-E584-4A2A-88BC-1CCEE65C5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152650"/>
            <a:ext cx="209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76A5FF"/>
                </a:solidFill>
              </a:defRPr>
            </a:pPr>
            <a:r>
              <a:rPr sz="2625" b="1">
                <a:solidFill>
                  <a:srgbClr val="76A5FF"/>
                </a:solidFill>
              </a:rPr>
              <a:t>$100K+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B83E00-F66C-43FB-BC2F-FBC7643B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781300"/>
            <a:ext cx="209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5F0E6"/>
                </a:solidFill>
              </a:defRPr>
            </a:pPr>
            <a:r>
              <a:rPr sz="1575" b="1">
                <a:solidFill>
                  <a:srgbClr val="F5F0E6"/>
                </a:solidFill>
              </a:rPr>
              <a:t>FOUNDING PARTNER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66B76D-7783-465F-9404-25D0495C1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638550"/>
            <a:ext cx="209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Launch the platform beyond one day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1B81B78-6B14-4E4E-A698-4ECCA2FB1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5720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2D58A"/>
                </a:solidFill>
              </a:defRPr>
            </a:pPr>
            <a:r>
              <a:rPr sz="1050" b="1">
                <a:solidFill>
                  <a:srgbClr val="F2D58A"/>
                </a:solidFill>
              </a:rPr>
              <a:t>Activation + visibility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868770-2CF8-4DDE-8839-68383855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29300"/>
            <a:ext cx="819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ADB7"/>
                </a:solidFill>
              </a:defRPr>
            </a:pPr>
            <a:r>
              <a:rPr sz="1050" b="0">
                <a:solidFill>
                  <a:srgbClr val="A9ADB7"/>
                </a:solidFill>
              </a:rPr>
              <a:t>Custom title rights and category exclusivity are negotiated separately.</a:t>
            </a:r>
          </a:p>
        </p:txBody>
      </p:sp>
    </p:spTree>
    <p:extLst>
      <p:ext uri="{BB962C8B-B14F-4D97-AF65-F5344CB8AC3E}">
        <p14:creationId xmlns:p14="http://schemas.microsoft.com/office/powerpoint/2010/main" val="14927370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C51E900-DC73-44FA-A5FB-94920F94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$25K / $50K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A0630-046D-4D58-BAD7-6503A0C9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12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45b1f2ce47432a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CB8037-717A-4B49-8362-83C8696BD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Fund the experience people touch, remember, and share.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0E638-62F7-4322-8B3A-DADCE705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523875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171A20"/>
          </a:solidFill>
          <a:ln xmlns:a="http://schemas.openxmlformats.org/drawingml/2006/main" w="9525">
            <a:solidFill>
              <a:srgbClr val="D7B35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EB5DA7-7FB6-45BC-BF68-C73884A2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D7B35E"/>
                </a:solidFill>
              </a:defRPr>
            </a:pPr>
            <a:r>
              <a:rPr sz="1950" b="1">
                <a:solidFill>
                  <a:srgbClr val="D7B35E"/>
                </a:solidFill>
              </a:rPr>
              <a:t>$25K COMMUNITY PARTNER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49FECD-3E7E-47B2-B859-4788D68C9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8130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F93F0B-EE74-4389-9351-AD6A181EB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813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Named support of one activation zone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3454D-7C5E-467E-991C-C68285D0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86125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0912D-2774-4611-ACD4-2AE8D9B85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8612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Integrated event + digital visibility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49E719-A2A8-46B8-A030-E19F0CDB3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9095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C9679A-C317-4F5A-80F9-2B788315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79095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Employee mentor or speaker pathway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D96F22-4D65-4BF2-ACC5-D8E9FAA05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95775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D8CC03-AFE5-419C-9449-1DD56E187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29577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Post-event impact brief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0CA647-A187-4D12-A2B6-EEBBF15B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0060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C9826B-FDBA-4325-9CD8-19242A4D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8006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Option to fund scholarships or access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C847FB-A41A-41F8-9C52-51D065905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809750"/>
            <a:ext cx="523875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131A29"/>
          </a:solidFill>
          <a:ln xmlns:a="http://schemas.openxmlformats.org/drawingml/2006/main" w="9525">
            <a:solidFill>
              <a:srgbClr val="2D73F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B7A135-CB8F-429F-8026-EDF46498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4667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76A5FF"/>
                </a:solidFill>
              </a:defRPr>
            </a:pPr>
            <a:r>
              <a:rPr sz="1950" b="1">
                <a:solidFill>
                  <a:srgbClr val="76A5FF"/>
                </a:solidFill>
              </a:rPr>
              <a:t>$50K INNOVATION PARTNER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14DCAB-228F-4F38-ACB4-C418DFCF4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78130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C5D45D-A301-4527-BBDE-F4BAD966A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7813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Lead ownership of a signature zone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9E07F6-44F7-491D-9F5F-DBB7563E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286125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16D9BC-0F0D-4319-8787-6CC8E1249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28612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Curated workshop, demo, or challenge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6B8710-27A5-4540-9B4B-206C0B0C9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79095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52D7E1-6E9A-4382-8B1B-B43B9B7CB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79095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Expanded talent + founder engagement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1E974F-CF0E-4F23-83F6-8FDF0BC0E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295775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BD12BC-4B58-4FC2-9074-0E2F8369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295775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Co-produced content package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FFB61E-BBF0-41DE-B6BA-A34E8198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800600"/>
            <a:ext cx="228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7B35E"/>
                </a:solidFill>
              </a:defRPr>
            </a:pPr>
            <a:r>
              <a:rPr sz="1650" b="1">
                <a:solidFill>
                  <a:srgbClr val="D7B35E"/>
                </a:solidFill>
              </a:rPr>
              <a:t>•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FB400A-C759-4052-B55D-684EA8FB1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8006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Priority measurement and follow-up design</a:t>
            </a:r>
          </a:p>
        </p:txBody>
      </p:sp>
    </p:spTree>
    <p:extLst>
      <p:ext uri="{BB962C8B-B14F-4D97-AF65-F5344CB8AC3E}">
        <p14:creationId xmlns:p14="http://schemas.microsoft.com/office/powerpoint/2010/main" val="201651308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352314-8A96-4C57-AEC8-7728C045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$75K / $100K+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748CB9-C76A-4D7E-A1F9-C30AA9EB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13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13ac9a58540e3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A6FE3-6BE3-4A87-8BDF-768F4064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Launch D.C. strong, then build the infrastructure that survives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130218-D12A-4308-877F-E31185E4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47850"/>
            <a:ext cx="495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D7B35E"/>
                </a:solidFill>
              </a:defRPr>
            </a:pPr>
            <a:r>
              <a:rPr sz="2100" b="1">
                <a:solidFill>
                  <a:srgbClr val="D7B35E"/>
                </a:solidFill>
              </a:rPr>
              <a:t>$75K PRESENTING PARTNER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E49F1F-6C92-4D53-90D1-CFD1FD6D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5336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5F0E6"/>
                </a:solidFill>
              </a:defRPr>
            </a:pPr>
            <a:r>
              <a:rPr sz="1425" b="1">
                <a:solidFill>
                  <a:srgbClr val="F5F0E6"/>
                </a:solidFill>
              </a:rPr>
              <a:t>01  Top-tier D.C. positioning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F8E057-E715-43EC-B1C6-E89DF2B3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242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5F0E6"/>
                </a:solidFill>
              </a:defRPr>
            </a:pPr>
            <a:r>
              <a:rPr sz="1425" b="1">
                <a:solidFill>
                  <a:srgbClr val="F5F0E6"/>
                </a:solidFill>
              </a:rPr>
              <a:t>02  Multiple branded experiences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B35D5D-5F12-4CCF-A10E-165876D10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71475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5F0E6"/>
                </a:solidFill>
              </a:defRPr>
            </a:pPr>
            <a:r>
              <a:rPr sz="1425" b="1">
                <a:solidFill>
                  <a:srgbClr val="F5F0E6"/>
                </a:solidFill>
              </a:rPr>
              <a:t>03  Executive visibility + curated convening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4D0CF7-F118-48D8-AA3C-B19E9F10B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05300"/>
            <a:ext cx="476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5F0E6"/>
                </a:solidFill>
              </a:defRPr>
            </a:pPr>
            <a:r>
              <a:rPr sz="1425" b="1">
                <a:solidFill>
                  <a:srgbClr val="F5F0E6"/>
                </a:solidFill>
              </a:rPr>
              <a:t>04  Expanded content and reporting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F57B29-2267-418E-A928-00DEAAA3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752600"/>
            <a:ext cx="5353050" cy="3752850"/>
          </a:xfrm>
          <a:prstGeom xmlns:a="http://schemas.openxmlformats.org/drawingml/2006/main" prst="roundRect">
            <a:avLst>
              <a:gd name="adj" fmla="val 3046"/>
            </a:avLst>
          </a:prstGeom>
          <a:solidFill xmlns:a="http://schemas.openxmlformats.org/drawingml/2006/main">
            <a:srgbClr val="111827"/>
          </a:solidFill>
          <a:ln xmlns:a="http://schemas.openxmlformats.org/drawingml/2006/main" w="9525">
            <a:solidFill>
              <a:srgbClr val="2D73F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2BF8F7-3942-4B5A-A257-E63260DA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038350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76A5FF"/>
                </a:solidFill>
              </a:defRPr>
            </a:pPr>
            <a:r>
              <a:rPr sz="2175" b="1">
                <a:solidFill>
                  <a:srgbClr val="76A5FF"/>
                </a:solidFill>
              </a:rPr>
              <a:t>$100K+ FOUNDING PARTNER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52438D-D090-4657-928F-36EA5B46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67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D.C. activation + platform capacity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71DC7-AB02-4654-A59D-DE85F06BF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2004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•  BlackChain infrastructure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A41EAB-F57E-4B3A-B204-416D4984A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62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•  Curriculum development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7AF447-56CD-4216-8E71-6F9EAE6F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9243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•  Student ambassador program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BFFC0A-DF24-47B4-A50E-3EADEF235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2862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•  Website + CRM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9F415D-30B2-4056-9828-EC725A32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6482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•  DePIN pilot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CA0F9D-609B-4625-80D2-4C4ABA2C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101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A9ADB7"/>
                </a:solidFill>
              </a:defRPr>
            </a:pPr>
            <a:r>
              <a:rPr sz="1275" b="0">
                <a:solidFill>
                  <a:srgbClr val="A9ADB7"/>
                </a:solidFill>
              </a:rPr>
              <a:t>•  Additional HBCU expansion planning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7758FE-8F0C-4668-B8E7-B162FE4D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1980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A9ADB7"/>
                </a:solidFill>
              </a:defRPr>
            </a:pPr>
            <a:r>
              <a:rPr sz="1050" b="0">
                <a:solidFill>
                  <a:srgbClr val="A9ADB7"/>
                </a:solidFill>
              </a:rPr>
              <a:t>Deliverables, timing, exclusivity, and geographic rights are finalized in the partner scope.</a:t>
            </a:r>
          </a:p>
        </p:txBody>
      </p:sp>
    </p:spTree>
    <p:extLst>
      <p:ext uri="{BB962C8B-B14F-4D97-AF65-F5344CB8AC3E}">
        <p14:creationId xmlns:p14="http://schemas.microsoft.com/office/powerpoint/2010/main" val="63925300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FB4977-F8A7-4205-9422-11D4A380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IN-KIND PARTNERS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D4CEB-2BBD-439F-B9B4-B3823E15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14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9f987006cc430b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C704A2-185D-4324-9E73-1869C9F7A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Donated infrastructure protects cash for talent and programming.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7D80F4-00A3-4DB9-9516-64324832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VENUE + AV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4389D0-31BF-4442-A14A-F941943C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Campus or event venue, production, screens, sound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22238C-585A-47C3-AC87-0912939DE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194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0E98E4-5B3E-43F6-B27A-1BA1DD7A9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8097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TRAVEL + LODGING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527F69-E136-487A-9439-D957C73B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190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Air, rail, hotel rooms, ground transportation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BB0C99-F20B-4A06-9298-536EEC42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8194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C6669-E6CD-4371-8D24-A6019990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0670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FOOD + HOSPITALITY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46913-51AB-4AEC-8EE8-ADBE8CEC7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480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Catering, speaker hospitality, refreshments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F17204-90A9-4E1D-A259-91902ED5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767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C8ACC3-D124-4887-9D1B-24A6C1BEA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0670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MEDIA + CONTENT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AE3920-FA50-4D4A-8A4A-EC6786EC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4480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Photography, video, livestream, press support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5EA6C3-22F9-45B6-B045-2593A44FD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0767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03820A-15BE-483E-ADD8-4FC783AB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243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7B35E"/>
                </a:solidFill>
              </a:defRPr>
            </a:pPr>
            <a:r>
              <a:rPr sz="1350" b="1">
                <a:solidFill>
                  <a:srgbClr val="D7B35E"/>
                </a:solidFill>
              </a:rPr>
              <a:t>MERCH + PRINT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C1D9BD-BF38-4691-9516-EB16D03A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7053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NFC goods, signage, badges, collateral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04B36B-A622-4084-9371-AF7EA2F55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340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F7AFA3-6C2A-4A17-A5B9-35FDE73B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3243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D73FF"/>
                </a:solidFill>
              </a:defRPr>
            </a:pPr>
            <a:r>
              <a:rPr sz="1350" b="1">
                <a:solidFill>
                  <a:srgbClr val="2D73FF"/>
                </a:solidFill>
              </a:rPr>
              <a:t>CONNECTIVITY + TOOLS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F8EC0-8507-4E6A-AC6F-1DFA3196D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47053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Internet, cloud credits, devices, software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F405FB-2B4D-4DEC-9F99-02F498E06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53340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FDA318-34A6-49CB-89AE-23F93C93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48350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TARGET VALUE  $15K–$25K</a:t>
            </a:r>
          </a:p>
        </p:txBody>
      </p:sp>
    </p:spTree>
    <p:extLst>
      <p:ext uri="{BB962C8B-B14F-4D97-AF65-F5344CB8AC3E}">
        <p14:creationId xmlns:p14="http://schemas.microsoft.com/office/powerpoint/2010/main" val="13761646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ECC4D0-E403-4124-BCE0-A926A6C39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NATIONAL EXPANSION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BBCE2-BE56-457E-A1AE-389A2C49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15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a9ff7898cc46c5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5CD983-4A95-41C5-835F-77272828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D.C. is the proof point. The system is designed to travel.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5869C0-67F6-4BA2-940C-432F5EA6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67050"/>
            <a:ext cx="9810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343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8858FA-D249-4B62-93E1-448B71692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D73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57A38-06F3-4292-AFC9-921A64BC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860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090B"/>
                </a:solidFill>
              </a:defRPr>
            </a:pPr>
            <a:r>
              <a:rPr sz="1350" b="1">
                <a:solidFill>
                  <a:srgbClr val="08090B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EA12D-4694-44E3-BBAB-D0A7F594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766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PROVE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8BC398-7404-4A6B-B943-E748FA5F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576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D58A"/>
                </a:solidFill>
              </a:defRPr>
            </a:pPr>
            <a:r>
              <a:rPr sz="1200" b="1">
                <a:solidFill>
                  <a:srgbClr val="F2D58A"/>
                </a:solidFill>
              </a:rPr>
              <a:t>Washington, D.C.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D9FF11-C7CE-48F8-BC74-1995D7778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476750"/>
            <a:ext cx="2190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Validate experience, partner value, and reporting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77C2C4-52D2-42B5-B0E3-3B4DF9E03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62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86D10E-1AC9-43AB-9508-DD665470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860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090B"/>
                </a:solidFill>
              </a:defRPr>
            </a:pPr>
            <a:r>
              <a:rPr sz="1350" b="1">
                <a:solidFill>
                  <a:srgbClr val="08090B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6AE9B9-ADBA-4339-8CDA-4C1C2C74F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6766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REPEAT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51DCB4-9456-4060-86E1-FF61E9D56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0576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D58A"/>
                </a:solidFill>
              </a:defRPr>
            </a:pPr>
            <a:r>
              <a:rPr sz="1200" b="1">
                <a:solidFill>
                  <a:srgbClr val="F2D58A"/>
                </a:solidFill>
              </a:rPr>
              <a:t>HBCU market clusters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B169B7-28A0-44CF-BF03-32FD53E3C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476750"/>
            <a:ext cx="2190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Adapt the operating playbook with campus partners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5453A-F101-445E-A8D7-D84CAE69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62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8269E7-79EC-4403-BFB1-2AF5AED9A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8860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090B"/>
                </a:solidFill>
              </a:defRPr>
            </a:pPr>
            <a:r>
              <a:rPr sz="1350" b="1">
                <a:solidFill>
                  <a:srgbClr val="08090B"/>
                </a:solidFill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3D696E-6031-4CD4-A73B-CCFAA51B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6766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NETWORK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D376E3-B4CF-49E5-A32B-30690ED8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576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D58A"/>
                </a:solidFill>
              </a:defRPr>
            </a:pPr>
            <a:r>
              <a:rPr sz="1200" b="1">
                <a:solidFill>
                  <a:srgbClr val="F2D58A"/>
                </a:solidFill>
              </a:rPr>
              <a:t>Multi-campus platform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05DA65-B182-41E4-BFAF-C48BBF390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476750"/>
            <a:ext cx="2190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Connect ambassadors, founders, mentors, and sponsors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B84973-24CF-4974-AA59-D6420272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762250"/>
            <a:ext cx="647700" cy="647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B35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9AA249-D66D-4AD7-AE61-227454A4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886075"/>
            <a:ext cx="647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090B"/>
                </a:solidFill>
              </a:defRPr>
            </a:pPr>
            <a:r>
              <a:rPr sz="1350" b="1">
                <a:solidFill>
                  <a:srgbClr val="08090B"/>
                </a:solidFill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72EED0-F7EF-402D-BE05-3313977F8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676650"/>
            <a:ext cx="180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5F0E6"/>
                </a:solidFill>
              </a:defRPr>
            </a:pPr>
            <a:r>
              <a:rPr sz="1500" b="1">
                <a:solidFill>
                  <a:srgbClr val="F5F0E6"/>
                </a:solidFill>
              </a:rPr>
              <a:t>COMPOUND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B5FC8C-1291-4AFD-A760-222D5FE3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0576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2D58A"/>
                </a:solidFill>
              </a:defRPr>
            </a:pPr>
            <a:r>
              <a:rPr sz="1200" b="1">
                <a:solidFill>
                  <a:srgbClr val="F2D58A"/>
                </a:solidFill>
              </a:rPr>
              <a:t>National ecosystem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57FAE19-4852-4954-B7EE-C970AA73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4476750"/>
            <a:ext cx="2190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9ADB7"/>
                </a:solidFill>
              </a:defRPr>
            </a:pPr>
            <a:r>
              <a:rPr sz="1200" b="0">
                <a:solidFill>
                  <a:srgbClr val="A9ADB7"/>
                </a:solidFill>
              </a:rPr>
              <a:t>Curriculum, capital pathways, pilots, and owned media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3AFBFC2-ADE9-491D-A7C2-6D4F0E951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57900"/>
            <a:ext cx="952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A9ADB7"/>
                </a:solidFill>
              </a:defRPr>
            </a:pPr>
            <a:r>
              <a:rPr sz="975" b="0">
                <a:solidFill>
                  <a:srgbClr val="A9ADB7"/>
                </a:solidFill>
              </a:rPr>
              <a:t>Expansion locations remain opportunity targets until campus and local partners are confirmed.</a:t>
            </a:r>
          </a:p>
        </p:txBody>
      </p:sp>
    </p:spTree>
    <p:extLst>
      <p:ext uri="{BB962C8B-B14F-4D97-AF65-F5344CB8AC3E}">
        <p14:creationId xmlns:p14="http://schemas.microsoft.com/office/powerpoint/2010/main" val="100619561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09EEC9-1C8F-4B87-A79F-73053D249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WHO FITS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9AE71F-094B-4D81-B4D6-8C8059F61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16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55425b6a74785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24700-6088-48C5-9B46-9E396B4E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5F0E6"/>
                </a:solidFill>
              </a:defRPr>
            </a:pPr>
            <a:r>
              <a:rPr sz="2850" b="1">
                <a:solidFill>
                  <a:srgbClr val="F5F0E6"/>
                </a:solidFill>
              </a:rPr>
              <a:t>We want partners with resources, patience, and a real pathway to opportunity.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CDA2C9-BA82-4123-AB97-182396F8C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8097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7B35E"/>
                </a:solidFill>
              </a:defRPr>
            </a:pPr>
            <a:r>
              <a:rPr sz="1500" b="1">
                <a:solidFill>
                  <a:srgbClr val="D7B35E"/>
                </a:solidFill>
              </a:rPr>
              <a:t>AI + CLOUD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598935-E39A-4682-9E45-7F70F562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2669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Tools, credits, developer ecosystems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397005-6D70-4D78-9560-70B07478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18097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7B35E"/>
                </a:solidFill>
              </a:defRPr>
            </a:pPr>
            <a:r>
              <a:rPr sz="1500" b="1">
                <a:solidFill>
                  <a:srgbClr val="D7B35E"/>
                </a:solidFill>
              </a:rPr>
              <a:t>WEB3 + DIGITAL ASSETS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D0C26-EE88-4252-B98B-304F2F9C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669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Ownership, infrastructure, education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37CE09-A1B7-4C5C-95B3-2456A10B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097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7B35E"/>
                </a:solidFill>
              </a:defRPr>
            </a:pPr>
            <a:r>
              <a:rPr sz="1500" b="1">
                <a:solidFill>
                  <a:srgbClr val="D7B35E"/>
                </a:solidFill>
              </a:rPr>
              <a:t>BANKING + PAYMENTS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1393F0-6721-48D1-8A54-A7A5271B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669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Financial inclusion, entrepreneurship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849541-A19F-4CF9-90A9-604C2622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D73FF"/>
                </a:solidFill>
              </a:defRPr>
            </a:pPr>
            <a:r>
              <a:rPr sz="1500" b="1">
                <a:solidFill>
                  <a:srgbClr val="2D73FF"/>
                </a:solidFill>
              </a:rPr>
              <a:t>CYBER + GOVTECH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7B7EAC-4B70-4639-8270-46CC7B49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767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Workforce, resilience, public-sector access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60F84D-3480-44B6-A7EC-A632D6EB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6195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7B35E"/>
                </a:solidFill>
              </a:defRPr>
            </a:pPr>
            <a:r>
              <a:rPr sz="1500" b="1">
                <a:solidFill>
                  <a:srgbClr val="D7B35E"/>
                </a:solidFill>
              </a:rPr>
              <a:t>MEDIA + CREATOR TECH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993AEF-4D85-4D9C-9430-585BDA1D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40767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Distribution, storytelling, production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861F9-F4A6-480D-85DA-9E20D9BF5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195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7B35E"/>
                </a:solidFill>
              </a:defRPr>
            </a:pPr>
            <a:r>
              <a:rPr sz="1500" b="1">
                <a:solidFill>
                  <a:srgbClr val="D7B35E"/>
                </a:solidFill>
              </a:rPr>
              <a:t>FOUNDATIONS + GRANTMAKERS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13DA3-3351-4B34-8CFD-5CA288D2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767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5F0E6"/>
                </a:solidFill>
              </a:defRPr>
            </a:pPr>
            <a:r>
              <a:rPr sz="1350" b="0">
                <a:solidFill>
                  <a:srgbClr val="F5F0E6"/>
                </a:solidFill>
              </a:rPr>
              <a:t>Education, mobility, digital equity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C255D-C9D7-4519-974B-2CE15E7D3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62600"/>
            <a:ext cx="1083945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2151B"/>
          </a:solidFill>
          <a:ln xmlns:a="http://schemas.openxmlformats.org/drawingml/2006/main" w="9525">
            <a:solidFill>
              <a:srgbClr val="30343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467156-9EF4-4815-BA3C-774B8BCFE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34050"/>
            <a:ext cx="1028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A9ADB7"/>
                </a:solidFill>
              </a:defRPr>
            </a:pPr>
            <a:r>
              <a:rPr sz="1200" b="1">
                <a:solidFill>
                  <a:srgbClr val="A9ADB7"/>
                </a:solidFill>
              </a:rPr>
              <a:t>Priority cash range: $25K–$100K+  •  Foundation opportunities: up to $250K  •  Evidence status: Verified / Estimated / Unknown</a:t>
            </a:r>
          </a:p>
        </p:txBody>
      </p:sp>
    </p:spTree>
    <p:extLst>
      <p:ext uri="{BB962C8B-B14F-4D97-AF65-F5344CB8AC3E}">
        <p14:creationId xmlns:p14="http://schemas.microsoft.com/office/powerpoint/2010/main" val="13426880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809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1F9BF6-1C12-470D-BBCE-1CE180ED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47650"/>
            <a:ext cx="400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7B35E"/>
                </a:solidFill>
              </a:defRPr>
            </a:pPr>
            <a:r>
              <a:rPr sz="825" b="1">
                <a:solidFill>
                  <a:srgbClr val="D7B35E"/>
                </a:solidFill>
              </a:rPr>
              <a:t>CALL TO 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9C7AAE-224D-4AB1-8955-4A9F2B899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247650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A9ADB7"/>
                </a:solidFill>
              </a:defRPr>
            </a:pPr>
            <a:r>
              <a:rPr sz="825" b="1">
                <a:solidFill>
                  <a:srgbClr val="A9ADB7"/>
                </a:solidFill>
              </a:rPr>
              <a:t>17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e4126acd4342db"/>
          <a:srcRect xmlns:a="http://schemas.openxmlformats.org/drawingml/2006/main" l="0" t="22078" r="0" b="220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77500" y="19050"/>
            <a:ext cx="1466850" cy="819150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1ad6ada29a4c5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B36AE-DA2C-48D7-A49D-457BC068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c720e41834fb8"/>
          <a:srcRect xmlns:a="http://schemas.openxmlformats.org/drawingml/2006/main" l="0" t="20435" r="0" b="204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0250" y="171450"/>
            <a:ext cx="2190750" cy="12954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532B92-FBAD-490C-9C98-BD34AC262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95400"/>
            <a:ext cx="685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5F0E6"/>
                </a:solidFill>
              </a:defRPr>
            </a:pPr>
            <a:r>
              <a:rPr sz="3600" b="1">
                <a:solidFill>
                  <a:srgbClr val="F5F0E6"/>
                </a:solidFill>
              </a:rPr>
              <a:t>BUILD THE ROOM.</a:t>
            </a:r>
          </a:p>
          <a:p xmlns:a="http://schemas.openxmlformats.org/drawingml/2006/main">
            <a:pPr algn="l">
              <a:defRPr sz="3600" b="1">
                <a:solidFill>
                  <a:srgbClr val="F5F0E6"/>
                </a:solidFill>
              </a:defRPr>
            </a:pPr>
            <a:r>
              <a:rPr sz="3600" b="1">
                <a:solidFill>
                  <a:srgbClr val="F5F0E6"/>
                </a:solidFill>
              </a:rPr>
              <a:t>BACK THE TALENT.</a:t>
            </a:r>
          </a:p>
          <a:p xmlns:a="http://schemas.openxmlformats.org/drawingml/2006/main">
            <a:pPr algn="l">
              <a:defRPr sz="3600" b="1">
                <a:solidFill>
                  <a:srgbClr val="F5F0E6"/>
                </a:solidFill>
              </a:defRPr>
            </a:pPr>
            <a:r>
              <a:rPr sz="3600" b="1">
                <a:solidFill>
                  <a:srgbClr val="F5F0E6"/>
                </a:solidFill>
              </a:rPr>
              <a:t>OWN THE OUTCOME.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EE0C8C-ACED-4A88-A1EE-6835EF467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86150"/>
            <a:ext cx="581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Choose a partnership tier, align it to an activation, and co-design the scorecard before launch.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058727-6E99-4D8C-9DD3-07D502ECD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686300"/>
            <a:ext cx="4953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141820"/>
          </a:solidFill>
          <a:ln xmlns:a="http://schemas.openxmlformats.org/drawingml/2006/main" w="9525">
            <a:solidFill>
              <a:srgbClr val="D7B35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32B503-F800-44E4-9C35-0325836F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1965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7B35E"/>
                </a:solidFill>
              </a:defRPr>
            </a:pPr>
            <a:r>
              <a:rPr sz="900" b="1">
                <a:solidFill>
                  <a:srgbClr val="D7B35E"/>
                </a:solidFill>
              </a:rPr>
              <a:t>NEXT STEP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C4D0FE-5118-4205-B333-7570FD7EA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863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F5F0E6"/>
                </a:solidFill>
              </a:defRPr>
            </a:pPr>
            <a:r>
              <a:rPr sz="1650" b="1">
                <a:solidFill>
                  <a:srgbClr val="F5F0E6"/>
                </a:solidFill>
              </a:rPr>
              <a:t>Schedule a sponsor design session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477FE-C715-4A7C-81FF-8FD8707B9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134100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2D58A"/>
                </a:solidFill>
              </a:defRPr>
            </a:pPr>
            <a:r>
              <a:rPr sz="900" b="1">
                <a:solidFill>
                  <a:srgbClr val="F2D58A"/>
                </a:solidFill>
              </a:rPr>
              <a:t>BLACKCHAIN COLLECTIVE  •  BLACK IN WEB3 TOUR  •  WASHINGTON, D.C.</a:t>
            </a:r>
          </a:p>
        </p:txBody>
      </p:sp>
    </p:spTree>
    <p:extLst>
      <p:ext uri="{BB962C8B-B14F-4D97-AF65-F5344CB8AC3E}">
        <p14:creationId xmlns:p14="http://schemas.microsoft.com/office/powerpoint/2010/main" val="20662485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2026-08-03T19:13:42.3610000Z</dcterms:created>
  <dcterms:modified xsi:type="dcterms:W3CDTF">2026-08-03T19:13:42.3610000Z</dcterms:modified>
</coreProperties>
</file>